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4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476" y="-4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7/23/2022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7/23/2022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7/23/2022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7/23/2022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7/23/2022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7/23/2022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CD7A97-3DFA-9FD9-466B-B1AA3988A6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1550" y="266700"/>
            <a:ext cx="10668000" cy="3581402"/>
          </a:xfrm>
        </p:spPr>
        <p:txBody>
          <a:bodyPr>
            <a:normAutofit/>
          </a:bodyPr>
          <a:lstStyle/>
          <a:p>
            <a:pPr lvl="0" algn="ctr" defTabSz="457200">
              <a:spcBef>
                <a:spcPts val="0"/>
              </a:spcBef>
            </a:pPr>
            <a:r>
              <a:rPr lang="en-GB" sz="4000" dirty="0" smtClean="0">
                <a:solidFill>
                  <a:srgbClr val="FF0000"/>
                </a:solidFill>
                <a:latin typeface="Arial" panose="020B0604020202020204" pitchFamily="34" charset="0"/>
              </a:rPr>
              <a:t>Christopher Marlow’s </a:t>
            </a:r>
            <a:br>
              <a:rPr lang="en-GB" sz="4000" dirty="0" smtClean="0">
                <a:solidFill>
                  <a:srgbClr val="FF0000"/>
                </a:solidFill>
                <a:latin typeface="Arial" panose="020B0604020202020204" pitchFamily="34" charset="0"/>
              </a:rPr>
            </a:br>
            <a:r>
              <a:rPr lang="en-GB" sz="4800" b="1" cap="none" dirty="0" smtClean="0">
                <a:solidFill>
                  <a:srgbClr val="FF0000"/>
                </a:solidFill>
                <a:latin typeface="AR DELANEY" panose="02000000000000000000" pitchFamily="2" charset="0"/>
              </a:rPr>
              <a:t>Doctor Faustus</a:t>
            </a:r>
            <a:br>
              <a:rPr lang="en-GB" sz="4800" b="1" cap="none" dirty="0" smtClean="0">
                <a:solidFill>
                  <a:srgbClr val="FF0000"/>
                </a:solidFill>
                <a:latin typeface="AR DELANEY" panose="02000000000000000000" pitchFamily="2" charset="0"/>
              </a:rPr>
            </a:br>
            <a:r>
              <a:rPr lang="en-GB" sz="4000" cap="none" dirty="0" smtClean="0">
                <a:solidFill>
                  <a:srgbClr val="FF0000"/>
                </a:solidFill>
                <a:latin typeface="Arial" panose="020B0604020202020204" pitchFamily="34" charset="0"/>
              </a:rPr>
              <a:t/>
            </a:r>
            <a:br>
              <a:rPr lang="en-GB" sz="4000" cap="none" dirty="0" smtClean="0">
                <a:solidFill>
                  <a:srgbClr val="FF0000"/>
                </a:solidFill>
                <a:latin typeface="Arial" panose="020B0604020202020204" pitchFamily="34" charset="0"/>
              </a:rPr>
            </a:br>
            <a:r>
              <a:rPr lang="en-GB" sz="2000" cap="none" spc="300" dirty="0" smtClean="0">
                <a:solidFill>
                  <a:srgbClr val="002060"/>
                </a:solidFill>
                <a:latin typeface="Arial" panose="020B0604020202020204" pitchFamily="34" charset="0"/>
              </a:rPr>
              <a:t>A </a:t>
            </a:r>
            <a:r>
              <a:rPr lang="en-GB" sz="2000" cap="none" spc="300" dirty="0">
                <a:solidFill>
                  <a:srgbClr val="002060"/>
                </a:solidFill>
                <a:latin typeface="Arial" panose="020B0604020202020204" pitchFamily="34" charset="0"/>
              </a:rPr>
              <a:t>Play Of Deep Questions Concerning</a:t>
            </a:r>
            <a:br>
              <a:rPr lang="en-GB" sz="2000" cap="none" spc="300" dirty="0">
                <a:solidFill>
                  <a:srgbClr val="002060"/>
                </a:solidFill>
                <a:latin typeface="Arial" panose="020B0604020202020204" pitchFamily="34" charset="0"/>
              </a:rPr>
            </a:br>
            <a:r>
              <a:rPr lang="en-GB" sz="2000" cap="none" spc="300" dirty="0">
                <a:solidFill>
                  <a:srgbClr val="002060"/>
                </a:solidFill>
                <a:latin typeface="Arial" panose="020B0604020202020204" pitchFamily="34" charset="0"/>
              </a:rPr>
              <a:t>Morality, Religion, And Man's Relationship To God</a:t>
            </a:r>
            <a:br>
              <a:rPr lang="en-GB" sz="2000" cap="none" spc="300" dirty="0">
                <a:solidFill>
                  <a:srgbClr val="002060"/>
                </a:solidFill>
                <a:latin typeface="Arial" panose="020B0604020202020204" pitchFamily="34" charset="0"/>
              </a:rPr>
            </a:b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A9B4C4D-2A64-AF76-10A3-85A07CDC78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9649" y="4476750"/>
            <a:ext cx="8699323" cy="200025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695450" y="5276852"/>
            <a:ext cx="838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IN" sz="2800" spc="300" dirty="0" smtClean="0">
                <a:solidFill>
                  <a:srgbClr val="002060"/>
                </a:solidFill>
                <a:latin typeface="Arial" panose="020B0604020202020204" pitchFamily="34" charset="0"/>
              </a:rPr>
              <a:t>MA </a:t>
            </a:r>
            <a:r>
              <a:rPr lang="en-IN" sz="2800" spc="300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Ist</a:t>
            </a:r>
            <a:r>
              <a:rPr lang="en-IN" sz="2800" spc="300" dirty="0" smtClean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IN" sz="2800" spc="300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Sem</a:t>
            </a:r>
            <a:r>
              <a:rPr lang="en-IN" sz="2800" spc="300" dirty="0" smtClean="0">
                <a:solidFill>
                  <a:srgbClr val="002060"/>
                </a:solidFill>
                <a:latin typeface="Arial" panose="020B0604020202020204" pitchFamily="34" charset="0"/>
              </a:rPr>
              <a:t>  </a:t>
            </a:r>
            <a:r>
              <a:rPr lang="en-IN" sz="2800" spc="300" dirty="0">
                <a:solidFill>
                  <a:srgbClr val="002060"/>
                </a:solidFill>
                <a:latin typeface="Arial" panose="020B0604020202020204" pitchFamily="34" charset="0"/>
              </a:rPr>
              <a:t/>
            </a:r>
            <a:br>
              <a:rPr lang="en-IN" sz="2800" spc="300" dirty="0">
                <a:solidFill>
                  <a:srgbClr val="002060"/>
                </a:solidFill>
                <a:latin typeface="Arial" panose="020B0604020202020204" pitchFamily="34" charset="0"/>
              </a:rPr>
            </a:br>
            <a:r>
              <a:rPr lang="en-IN" sz="2800" spc="300" dirty="0" smtClean="0">
                <a:solidFill>
                  <a:srgbClr val="002060"/>
                </a:solidFill>
                <a:latin typeface="Arial" panose="020B0604020202020204" pitchFamily="34" charset="0"/>
              </a:rPr>
              <a:t>(Shakespeare) Paper III</a:t>
            </a:r>
            <a:r>
              <a:rPr lang="en-IN" sz="2800" dirty="0" smtClean="0">
                <a:solidFill>
                  <a:srgbClr val="002060"/>
                </a:solidFill>
              </a:rPr>
              <a:t/>
            </a:r>
            <a:br>
              <a:rPr lang="en-IN" sz="2800" dirty="0" smtClean="0">
                <a:solidFill>
                  <a:srgbClr val="002060"/>
                </a:solidFill>
              </a:rPr>
            </a:br>
            <a:endParaRPr lang="en-GB" sz="2800" spc="300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809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639734-D36C-0FC6-F561-653E0A7F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400" dirty="0">
                <a:solidFill>
                  <a:srgbClr val="000000"/>
                </a:solidFill>
                <a:latin typeface="Arial" panose="020B0604020202020204" pitchFamily="34" charset="0"/>
              </a:rPr>
              <a:t>The Final speech </a:t>
            </a: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19A561-09A9-D403-E0AB-1034E6ADB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3950" y="1638300"/>
            <a:ext cx="10001250" cy="4438650"/>
          </a:xfrm>
        </p:spPr>
        <p:txBody>
          <a:bodyPr>
            <a:noAutofit/>
          </a:bodyPr>
          <a:lstStyle/>
          <a:p>
            <a:r>
              <a:rPr lang="en-GB" sz="28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final </a:t>
            </a:r>
            <a: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speech </a:t>
            </a:r>
            <a:r>
              <a:rPr lang="en-GB" sz="28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of Dr Faustus is </a:t>
            </a:r>
            <a: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most emotionally</a:t>
            </a:r>
            <a:b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powerful scene in the </a:t>
            </a:r>
            <a:r>
              <a:rPr lang="en-GB" sz="28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play. </a:t>
            </a:r>
            <a:r>
              <a:rPr lang="en-GB" sz="2800" dirty="0">
                <a:solidFill>
                  <a:srgbClr val="000000"/>
                </a:solidFill>
                <a:latin typeface="Arial" panose="020B0604020202020204" pitchFamily="34" charset="0"/>
              </a:rPr>
              <a:t>H</a:t>
            </a:r>
            <a:r>
              <a:rPr lang="en-GB" sz="28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 </a:t>
            </a:r>
            <a: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despairing</a:t>
            </a:r>
            <a:b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mind rushes from idea to idea.</a:t>
            </a:r>
          </a:p>
          <a:p>
            <a: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One moment he is begging time to slow down, the</a:t>
            </a:r>
            <a:b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next he is imploring Christ for mercy.</a:t>
            </a:r>
          </a:p>
          <a:p>
            <a: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One moment he is crying out in fear and trying to</a:t>
            </a:r>
            <a:b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hide from the wrath of God, the next he is</a:t>
            </a:r>
            <a:b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begging to have the eternity of hell lessened</a:t>
            </a:r>
            <a:b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somehow.</a:t>
            </a:r>
          </a:p>
        </p:txBody>
      </p:sp>
    </p:spTree>
    <p:extLst>
      <p:ext uri="{BB962C8B-B14F-4D97-AF65-F5344CB8AC3E}">
        <p14:creationId xmlns:p14="http://schemas.microsoft.com/office/powerpoint/2010/main" val="2860089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68C0FA-6163-DE61-F286-CFE2B2F10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EEA4CA0-7512-980E-B865-93C8B6C97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0" y="1638300"/>
            <a:ext cx="9944100" cy="4667250"/>
          </a:xfrm>
        </p:spPr>
        <p:txBody>
          <a:bodyPr>
            <a:noAutofit/>
          </a:bodyPr>
          <a:lstStyle/>
          <a:p>
            <a:r>
              <a:rPr lang="en-GB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curses his parents for giving birth to him but</a:t>
            </a:r>
            <a:br>
              <a:rPr lang="en-GB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then owns up to his responsibility and curses</a:t>
            </a:r>
            <a:br>
              <a:rPr lang="en-GB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himself.</a:t>
            </a:r>
          </a:p>
          <a:p>
            <a:r>
              <a:rPr lang="en-GB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 minds various attempts to escape his doom,</a:t>
            </a:r>
            <a:br>
              <a:rPr lang="en-GB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then, lead inexorably to an understanding of his</a:t>
            </a:r>
            <a:br>
              <a:rPr lang="en-GB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own guilt.</a:t>
            </a:r>
          </a:p>
        </p:txBody>
      </p:sp>
    </p:spTree>
    <p:extLst>
      <p:ext uri="{BB962C8B-B14F-4D97-AF65-F5344CB8AC3E}">
        <p14:creationId xmlns:p14="http://schemas.microsoft.com/office/powerpoint/2010/main" val="4192690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ECE948-96C6-7D7A-6B22-34AE7DC45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65760"/>
            <a:ext cx="10058400" cy="7391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851D872-BBB0-EC97-465E-9DBD97189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943100"/>
            <a:ext cx="10172700" cy="4781550"/>
          </a:xfrm>
        </p:spPr>
        <p:txBody>
          <a:bodyPr>
            <a:noAutofit/>
          </a:bodyPr>
          <a:lstStyle/>
          <a:p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Clock strikes eleven. Faustus begins his</a:t>
            </a:r>
            <a:b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final soliloquy.</a:t>
            </a:r>
          </a:p>
          <a:p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Ah, </a:t>
            </a:r>
            <a:r>
              <a:rPr lang="en-GB" sz="2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Faustus Now 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hast thou but one hour to</a:t>
            </a:r>
            <a:b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live                                                                                                           And 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then thou must be </a:t>
            </a:r>
            <a:r>
              <a:rPr lang="en-GB" sz="2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damned 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perpetually</a:t>
            </a:r>
          </a:p>
          <a:p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pleads beautifully, and futilely, for time to</a:t>
            </a:r>
            <a:b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stop its forward rush.</a:t>
            </a:r>
          </a:p>
          <a:p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Stand still, you ever-moving spheres of</a:t>
            </a:r>
            <a:b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heaven</a:t>
            </a:r>
          </a:p>
          <a:p>
            <a:pPr marL="114300" indent="0">
              <a:buNone/>
            </a:pPr>
            <a:r>
              <a:rPr lang="en-GB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  </a:t>
            </a:r>
            <a:r>
              <a:rPr lang="en-GB" sz="2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That 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time may cease, and midnight never</a:t>
            </a:r>
            <a:b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come</a:t>
            </a:r>
            <a:endParaRPr lang="en-GB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168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B9ABEF-460B-2DE7-0C07-DE3A78B4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57CC0A5-552F-8A9E-977A-FD71B435D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562100"/>
            <a:ext cx="9982200" cy="5143500"/>
          </a:xfrm>
        </p:spPr>
        <p:txBody>
          <a:bodyPr>
            <a:noAutofit/>
          </a:bodyPr>
          <a:lstStyle/>
          <a:p>
            <a: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Faustus believes it is the movement of the</a:t>
            </a:r>
            <a:b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spheres and stars that creates time.</a:t>
            </a:r>
          </a:p>
          <a:p>
            <a: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realizes time cannot stop, and delivers these</a:t>
            </a:r>
            <a:b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memorable lines</a:t>
            </a:r>
          </a:p>
          <a:p>
            <a: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"Oh, I'll leap up to my God who pulls me down? /</a:t>
            </a:r>
            <a:b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See, see, where Christ's blood streams in the</a:t>
            </a:r>
            <a:b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firmament. / One drop would save my soul, half a</a:t>
            </a:r>
            <a:b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drop. Ah, my Christ!" (5.2.156-8).</a:t>
            </a:r>
          </a:p>
          <a:p>
            <a: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has a vision of an angry God. He pleads with</a:t>
            </a:r>
            <a:b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different aspects of nature to help him, but they</a:t>
            </a:r>
            <a:br>
              <a:rPr lang="en-GB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8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can't.</a:t>
            </a:r>
            <a:endParaRPr lang="en-GB" sz="2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36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9AF1AB-DBB7-94E2-3913-09D511C17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781BBA-3B65-332F-7777-9EF692F96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100629"/>
            <a:ext cx="10058400" cy="5604971"/>
          </a:xfrm>
        </p:spPr>
        <p:txBody>
          <a:bodyPr>
            <a:noAutofit/>
          </a:bodyPr>
          <a:lstStyle/>
          <a:p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is so ashamed that he wants to hide himself</a:t>
            </a:r>
            <a:b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from the vision of God</a:t>
            </a:r>
          </a:p>
          <a:p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Mountains and hills, come, come, and fall on</a:t>
            </a:r>
            <a:b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</a:t>
            </a:r>
            <a:r>
              <a:rPr lang="en-GB" sz="2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</a:t>
            </a:r>
          </a:p>
          <a:p>
            <a:pPr marL="114300" indent="0">
              <a:buNone/>
            </a:pPr>
            <a:r>
              <a:rPr lang="en-GB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   </a:t>
            </a:r>
            <a:r>
              <a:rPr lang="en-GB" sz="2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hide me from the heavy wrath (ire) of</a:t>
            </a:r>
            <a:b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God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!</a:t>
            </a:r>
          </a:p>
          <a:p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clock strikes for half past the hour.</a:t>
            </a:r>
          </a:p>
          <a:p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pleads that God will shorten his time in hell</a:t>
            </a:r>
            <a:b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a thousand, or even a hundred thousand years.</a:t>
            </a:r>
          </a:p>
          <a:p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Let Faustus live in hell a thousand years</a:t>
            </a:r>
            <a:r>
              <a:rPr lang="en-GB" sz="2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</a:p>
          <a:p>
            <a:pPr marL="114300" indent="0">
              <a:buNone/>
            </a:pPr>
            <a:r>
              <a:rPr lang="en-GB" sz="2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A</a:t>
            </a:r>
            <a:r>
              <a:rPr lang="en-GB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2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hundred 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thousand, and at last be </a:t>
            </a:r>
            <a:r>
              <a:rPr lang="en-GB" sz="2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saved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!</a:t>
            </a:r>
          </a:p>
          <a:p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But he knows that hell is eternal.</a:t>
            </a:r>
          </a:p>
          <a:p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O, no end is limited to damned souls!</a:t>
            </a:r>
          </a:p>
        </p:txBody>
      </p:sp>
    </p:spTree>
    <p:extLst>
      <p:ext uri="{BB962C8B-B14F-4D97-AF65-F5344CB8AC3E}">
        <p14:creationId xmlns:p14="http://schemas.microsoft.com/office/powerpoint/2010/main" val="407119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9DE9B5-CDB7-993C-AB40-F326EBF6D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E23A36-C4CA-7F6C-36D1-860919896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04950"/>
            <a:ext cx="10058400" cy="5200650"/>
          </a:xfrm>
        </p:spPr>
        <p:txBody>
          <a:bodyPr>
            <a:normAutofit/>
          </a:bodyPr>
          <a:lstStyle/>
          <a:p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wishes that Pythagoras' theories of</a:t>
            </a:r>
            <a:b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transmigration of souls (reincarnation) were</a:t>
            </a:r>
            <a:b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true.</a:t>
            </a:r>
          </a:p>
          <a:p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wishes that he could be an animal, whose souls</a:t>
            </a:r>
            <a:b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are not immortal.</a:t>
            </a:r>
          </a:p>
          <a:p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Ah, Pythagoras </a:t>
            </a:r>
            <a:r>
              <a:rPr lang="en-GB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metempsychosys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were that</a:t>
            </a:r>
            <a:b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true,This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soul should fly from me, and I be</a:t>
            </a:r>
            <a:b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changdUnto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some brutish beast! All beast are</a:t>
            </a:r>
            <a:b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happy.</a:t>
            </a:r>
          </a:p>
          <a:p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 when they </a:t>
            </a:r>
            <a:r>
              <a:rPr lang="en-GB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die,Their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souls are soon </a:t>
            </a:r>
            <a:r>
              <a:rPr lang="en-GB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dissolvd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/>
            </a:r>
            <a:b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elements (earth, water, air and fire</a:t>
            </a:r>
          </a:p>
        </p:txBody>
      </p:sp>
    </p:spTree>
    <p:extLst>
      <p:ext uri="{BB962C8B-B14F-4D97-AF65-F5344CB8AC3E}">
        <p14:creationId xmlns:p14="http://schemas.microsoft.com/office/powerpoint/2010/main" val="1182287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732756-36B6-6FF7-D734-B4B29CA63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AC49177-CF97-827B-0547-5373EC0EA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5850" y="1100629"/>
            <a:ext cx="10039350" cy="5585921"/>
          </a:xfrm>
        </p:spPr>
        <p:txBody>
          <a:bodyPr/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sz="4000" b="0" dirty="0">
                <a:latin typeface="AR CENA" panose="02000000000000000000" pitchFamily="2" charset="0"/>
              </a:rPr>
              <a:t>He curses his parents, then curses himself, and</a:t>
            </a:r>
            <a:br>
              <a:rPr lang="en-GB" sz="4000" b="0" dirty="0">
                <a:latin typeface="AR CENA" panose="02000000000000000000" pitchFamily="2" charset="0"/>
              </a:rPr>
            </a:br>
            <a:r>
              <a:rPr lang="en-GB" sz="4000" b="0" dirty="0">
                <a:latin typeface="AR CENA" panose="02000000000000000000" pitchFamily="2" charset="0"/>
              </a:rPr>
              <a:t>finally curses Lucifer</a:t>
            </a:r>
            <a:r>
              <a:rPr lang="en-GB" sz="4000" b="0" dirty="0" smtClean="0">
                <a:latin typeface="AR CENA" panose="02000000000000000000" pitchFamily="2" charset="0"/>
              </a:rPr>
              <a:t>. Cursed </a:t>
            </a:r>
            <a:r>
              <a:rPr lang="en-GB" sz="4000" b="0" dirty="0">
                <a:latin typeface="AR CENA" panose="02000000000000000000" pitchFamily="2" charset="0"/>
              </a:rPr>
              <a:t>be the parents that </a:t>
            </a:r>
            <a:r>
              <a:rPr lang="en-GB" sz="4000" b="0" dirty="0" smtClean="0">
                <a:latin typeface="AR CENA" panose="02000000000000000000" pitchFamily="2" charset="0"/>
              </a:rPr>
              <a:t>engendered </a:t>
            </a:r>
            <a:r>
              <a:rPr lang="en-GB" sz="4000" b="0" dirty="0">
                <a:latin typeface="AR CENA" panose="02000000000000000000" pitchFamily="2" charset="0"/>
              </a:rPr>
              <a:t>me</a:t>
            </a:r>
            <a:r>
              <a:rPr lang="en-GB" sz="4000" b="0" dirty="0" smtClean="0">
                <a:latin typeface="AR CENA" panose="02000000000000000000" pitchFamily="2" charset="0"/>
              </a:rPr>
              <a:t>! No</a:t>
            </a:r>
            <a:r>
              <a:rPr lang="en-GB" sz="4000" b="0" dirty="0">
                <a:latin typeface="AR CENA" panose="02000000000000000000" pitchFamily="2" charset="0"/>
              </a:rPr>
              <a:t>,</a:t>
            </a:r>
            <a:br>
              <a:rPr lang="en-GB" sz="4000" b="0" dirty="0">
                <a:latin typeface="AR CENA" panose="02000000000000000000" pitchFamily="2" charset="0"/>
              </a:rPr>
            </a:br>
            <a:r>
              <a:rPr lang="en-GB" sz="4000" b="0" dirty="0">
                <a:latin typeface="AR CENA" panose="02000000000000000000" pitchFamily="2" charset="0"/>
              </a:rPr>
              <a:t>Faustus, curse thyself, Curs Lucifer( WHY?)That hath </a:t>
            </a:r>
            <a:r>
              <a:rPr lang="en-GB" sz="4000" b="0" dirty="0" smtClean="0">
                <a:latin typeface="AR CENA" panose="02000000000000000000" pitchFamily="2" charset="0"/>
              </a:rPr>
              <a:t>deprived </a:t>
            </a:r>
            <a:r>
              <a:rPr lang="en-GB" sz="4000" b="0" dirty="0">
                <a:latin typeface="AR CENA" panose="02000000000000000000" pitchFamily="2" charset="0"/>
              </a:rPr>
              <a:t>thee of the joy of heaven.</a:t>
            </a:r>
            <a:endParaRPr lang="en-US" sz="4000" b="0" dirty="0"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923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EB9890-7272-6F75-7EAC-B584919C7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FA7AC13-9627-9B7F-3ACB-1E3B6471C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5850" y="1100629"/>
            <a:ext cx="10039350" cy="5604971"/>
          </a:xfrm>
        </p:spPr>
        <p:txBody>
          <a:bodyPr>
            <a:noAutofit/>
          </a:bodyPr>
          <a:lstStyle/>
          <a:p>
            <a: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clock strikes midnight. With thunder and</a:t>
            </a:r>
            <a:b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lightning scarring the skies, he cries aloud for</a:t>
            </a:r>
            <a:b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 soul to dissolve into the air, or drops of</a:t>
            </a:r>
            <a:b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water, so that the devils cannot find it.</a:t>
            </a:r>
          </a:p>
          <a:p>
            <a: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 soul, be </a:t>
            </a:r>
            <a:r>
              <a:rPr lang="en-GB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changed </a:t>
            </a:r>
            <a: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into little </a:t>
            </a:r>
            <a:r>
              <a:rPr lang="en-GB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water-drops</a:t>
            </a:r>
          </a:p>
          <a:p>
            <a:pPr marL="114300" indent="0">
              <a:buNone/>
            </a:pPr>
            <a:r>
              <a:rPr lang="en-GB" sz="32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 </a:t>
            </a:r>
            <a:r>
              <a:rPr lang="en-GB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en-GB" sz="32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fall </a:t>
            </a:r>
            <a: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into the ocean, </a:t>
            </a:r>
            <a:r>
              <a:rPr lang="en-GB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never </a:t>
            </a:r>
            <a: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 found!</a:t>
            </a:r>
          </a:p>
          <a:p>
            <a: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devils enter.</a:t>
            </a:r>
          </a:p>
          <a:p>
            <a: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 Faustus begs God and the devil for mercy, the</a:t>
            </a:r>
            <a:b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devils drag him away</a:t>
            </a:r>
          </a:p>
        </p:txBody>
      </p:sp>
    </p:spTree>
    <p:extLst>
      <p:ext uri="{BB962C8B-B14F-4D97-AF65-F5344CB8AC3E}">
        <p14:creationId xmlns:p14="http://schemas.microsoft.com/office/powerpoint/2010/main" val="1262594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855894-DF3C-19FD-5E45-E734BB87D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9F8E03-399C-7257-847E-C9421A9FB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524000"/>
            <a:ext cx="10096500" cy="5200650"/>
          </a:xfrm>
        </p:spPr>
        <p:txBody>
          <a:bodyPr>
            <a:normAutofit/>
          </a:bodyPr>
          <a:lstStyle/>
          <a:p>
            <a:r>
              <a:rPr lang="en-GB" sz="40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</a:t>
            </a:r>
            <a:r>
              <a:rPr lang="en-GB" sz="48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</a:t>
            </a:r>
            <a:r>
              <a:rPr lang="en-GB" sz="4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 final speech, Faustus is clearly </a:t>
            </a:r>
            <a:r>
              <a:rPr lang="en-GB" sz="48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suffering</a:t>
            </a:r>
            <a:r>
              <a:rPr lang="en-GB" sz="4800" dirty="0"/>
              <a:t> </a:t>
            </a:r>
            <a:r>
              <a:rPr lang="en-GB" sz="48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from </a:t>
            </a:r>
            <a:r>
              <a:rPr lang="en-GB" sz="4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remorse, yet he no longer seems to be </a:t>
            </a:r>
            <a:r>
              <a:rPr lang="en-GB" sz="48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able</a:t>
            </a:r>
            <a:r>
              <a:rPr lang="en-GB" sz="4800" dirty="0"/>
              <a:t> </a:t>
            </a:r>
            <a:r>
              <a:rPr lang="en-GB" sz="48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repent.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198687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449044-44E1-28D4-4A70-0BF691CBB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68B0897-759F-C61C-68BA-1F408966C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0" y="1333500"/>
            <a:ext cx="9556462" cy="5391150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r>
              <a:rPr lang="en-GB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</a:t>
            </a:r>
            <a: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ending of Doctor Faustus represents a clash</a:t>
            </a:r>
            <a:b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between Christianity, which holds that repentance</a:t>
            </a:r>
            <a:b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salvation are always possible, and the</a:t>
            </a:r>
            <a:b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dictates of tragedy, in which some character flaw</a:t>
            </a:r>
            <a:b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cannot be corrected, even by appealing to God.</a:t>
            </a:r>
          </a:p>
          <a:p>
            <a: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idea of Christian tragedy, then, is</a:t>
            </a:r>
            <a:b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paradoxical, as Christianity is ultimately</a:t>
            </a:r>
            <a:b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uplifting. People may suffer as Christ himself</a:t>
            </a:r>
            <a:b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did but for those who repent, salvation</a:t>
            </a:r>
            <a:b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eventually awaits</a:t>
            </a:r>
          </a:p>
        </p:txBody>
      </p:sp>
    </p:spTree>
    <p:extLst>
      <p:ext uri="{BB962C8B-B14F-4D97-AF65-F5344CB8AC3E}">
        <p14:creationId xmlns:p14="http://schemas.microsoft.com/office/powerpoint/2010/main" val="1996794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9034AE-ADBF-478E-38BF-6C221C2AE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E0BCD2-ADF3-29CE-9408-2B4059BD8F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To </a:t>
            </a:r>
            <a:r>
              <a:rPr lang="en-GB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make Doctor Faustus a true tragedy, then,</a:t>
            </a:r>
            <a:r>
              <a:rPr lang="en-GB" sz="3600" dirty="0"/>
              <a:t/>
            </a:r>
            <a:br>
              <a:rPr lang="en-GB" sz="3600" dirty="0"/>
            </a:br>
            <a:r>
              <a:rPr lang="en-GB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Marlowe had to set down a moment </a:t>
            </a:r>
            <a:r>
              <a:rPr lang="en-GB" sz="36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beyond which</a:t>
            </a:r>
            <a:r>
              <a:rPr lang="en-GB" sz="3600" dirty="0"/>
              <a:t> </a:t>
            </a:r>
            <a:r>
              <a:rPr lang="en-GB" sz="36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Faustus </a:t>
            </a:r>
            <a:r>
              <a:rPr lang="en-GB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could no longer repent, so that in </a:t>
            </a:r>
            <a:r>
              <a:rPr lang="en-GB" sz="36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</a:t>
            </a:r>
            <a:r>
              <a:rPr lang="en-GB" sz="3600" dirty="0"/>
              <a:t> </a:t>
            </a:r>
            <a:r>
              <a:rPr lang="en-GB" sz="36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final </a:t>
            </a:r>
            <a:r>
              <a:rPr lang="en-GB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scene, while still alive, he can be </a:t>
            </a:r>
            <a:r>
              <a:rPr lang="en-GB" sz="36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damned</a:t>
            </a:r>
            <a:r>
              <a:rPr lang="en-GB" sz="3600" dirty="0"/>
              <a:t> </a:t>
            </a:r>
            <a:r>
              <a:rPr lang="en-GB" sz="36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</a:t>
            </a:r>
            <a:r>
              <a:rPr lang="en-GB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conscious of his damnation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11261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E73620-C1B1-0EBD-388B-973782B7A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400" cap="none" dirty="0" smtClean="0">
                <a:solidFill>
                  <a:srgbClr val="000000"/>
                </a:solidFill>
                <a:latin typeface="Arial" panose="020B0604020202020204" pitchFamily="34" charset="0"/>
              </a:rPr>
              <a:t>Three </a:t>
            </a:r>
            <a:r>
              <a:rPr lang="en-GB" sz="4400" cap="none" dirty="0">
                <a:solidFill>
                  <a:srgbClr val="000000"/>
                </a:solidFill>
                <a:latin typeface="Arial" panose="020B0604020202020204" pitchFamily="34" charset="0"/>
              </a:rPr>
              <a:t>Scholars</a:t>
            </a: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0DF1264-B89C-A044-5704-0F768F367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276350"/>
            <a:ext cx="10020300" cy="5429250"/>
          </a:xfrm>
        </p:spPr>
        <p:txBody>
          <a:bodyPr>
            <a:noAutofit/>
          </a:bodyPr>
          <a:lstStyle/>
          <a:p>
            <a:r>
              <a:rPr lang="en-GB" sz="40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Enter </a:t>
            </a:r>
            <a:r>
              <a:rPr lang="en-GB" sz="4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three Scholars. They've been </a:t>
            </a:r>
            <a:r>
              <a:rPr lang="en-GB" sz="40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much disturbed </a:t>
            </a:r>
            <a:r>
              <a:rPr lang="en-GB" sz="4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by all of the terrible noise they </a:t>
            </a:r>
            <a:r>
              <a:rPr lang="en-GB" sz="40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heard between </a:t>
            </a:r>
            <a:r>
              <a:rPr lang="en-GB" sz="4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midnight and </a:t>
            </a:r>
            <a:r>
              <a:rPr lang="en-GB" sz="40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one. They </a:t>
            </a:r>
            <a:r>
              <a:rPr lang="en-GB" sz="4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find </a:t>
            </a:r>
            <a:r>
              <a:rPr lang="en-GB" sz="40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Faustus’ body</a:t>
            </a:r>
            <a:r>
              <a:rPr lang="en-GB" sz="4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torn to pieces.</a:t>
            </a:r>
          </a:p>
        </p:txBody>
      </p:sp>
    </p:spTree>
    <p:extLst>
      <p:ext uri="{BB962C8B-B14F-4D97-AF65-F5344CB8AC3E}">
        <p14:creationId xmlns:p14="http://schemas.microsoft.com/office/powerpoint/2010/main" val="1712137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A87FF5-7038-8494-FF96-F77E6035B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400" cap="none" dirty="0">
                <a:solidFill>
                  <a:srgbClr val="000000"/>
                </a:solidFill>
                <a:latin typeface="Arial" panose="020B0604020202020204" pitchFamily="34" charset="0"/>
              </a:rPr>
              <a:t>The Chorus</a:t>
            </a: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C9A7D8-236D-2A0F-D98F-739B6D799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638300"/>
            <a:ext cx="10020300" cy="5067300"/>
          </a:xfrm>
        </p:spPr>
        <p:txBody>
          <a:bodyPr>
            <a:noAutofit/>
          </a:bodyPr>
          <a:lstStyle/>
          <a:p>
            <a:r>
              <a:rPr lang="en-GB" sz="4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Chorus emphasizes that Faustus is gone, </a:t>
            </a:r>
            <a:r>
              <a:rPr lang="en-GB" sz="4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</a:t>
            </a:r>
            <a:r>
              <a:rPr lang="en-GB" sz="4400" dirty="0"/>
              <a:t> </a:t>
            </a:r>
            <a:r>
              <a:rPr lang="en-GB" sz="4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once-great 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potential wasted. The Chorus warns </a:t>
            </a:r>
            <a:r>
              <a:rPr lang="en-GB" sz="4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</a:t>
            </a:r>
            <a:r>
              <a:rPr lang="en-GB" sz="4400" dirty="0"/>
              <a:t> </a:t>
            </a:r>
            <a:r>
              <a:rPr lang="en-GB" sz="4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audience 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remember his fall, and the lessons </a:t>
            </a:r>
            <a:r>
              <a:rPr lang="en-GB" sz="4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it</a:t>
            </a:r>
            <a:r>
              <a:rPr lang="en-GB" sz="4400" dirty="0"/>
              <a:t> </a:t>
            </a:r>
            <a:r>
              <a:rPr lang="en-GB" sz="4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offers.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647115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THANK YOU!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933432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50</TotalTime>
  <Words>113</Words>
  <Application>Microsoft Office PowerPoint</Application>
  <PresentationFormat>Custom</PresentationFormat>
  <Paragraphs>46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Angles</vt:lpstr>
      <vt:lpstr>Christopher Marlow’s  Doctor Faustus  A Play Of Deep Questions Concerning Morality, Religion, And Man's Relationship To God </vt:lpstr>
      <vt:lpstr>The Final speech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Three Scholars</vt:lpstr>
      <vt:lpstr>The Chorus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918894478278</dc:creator>
  <cp:lastModifiedBy>Arun</cp:lastModifiedBy>
  <cp:revision>13</cp:revision>
  <dcterms:created xsi:type="dcterms:W3CDTF">2022-07-13T15:52:25Z</dcterms:created>
  <dcterms:modified xsi:type="dcterms:W3CDTF">2022-07-23T14:08:06Z</dcterms:modified>
</cp:coreProperties>
</file>